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7" r:id="rId25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27"/>
      <p:bold r:id="rId28"/>
    </p:embeddedFont>
    <p:embeddedFont>
      <p:font typeface="Malgun Gothic" panose="020B0503020000020004" pitchFamily="50" charset="-127"/>
      <p:regular r:id="rId27"/>
      <p:bold r:id="rId28"/>
    </p:embeddedFont>
    <p:embeddedFont>
      <p:font typeface="Maven Pro" panose="020B0600000101010101" charset="0"/>
      <p:regular r:id="rId29"/>
      <p:bold r:id="rId30"/>
    </p:embeddedFont>
    <p:embeddedFont>
      <p:font typeface="Nunito" panose="020B0600000101010101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D68D5D-A16F-4A93-860A-676134B266C4}">
  <a:tblStyle styleId="{B4D68D5D-A16F-4A93-860A-676134B26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3eaf0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3eaf0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95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3eaf0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3eaf0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04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62ccb8e2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62ccb8e2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62ccb8e2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62ccb8e2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62ccb8e2f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62ccb8e2f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62ccb8e2f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62ccb8e2f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62ccb8e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62ccb8e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62ccb8e2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62ccb8e2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2ccb8e2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62ccb8e2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3eaf0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3eaf0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dirty="0"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5133888" cy="18080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Object Tracking</a:t>
            </a:r>
            <a:br>
              <a:rPr lang="en-US" altLang="ko" dirty="0"/>
            </a:br>
            <a:r>
              <a:rPr lang="en-US" altLang="ko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NonVideo3_Tiny 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이준형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2021.07.2</a:t>
            </a:r>
            <a:r>
              <a:rPr lang="en-US" altLang="ko" dirty="0"/>
              <a:t>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143BD20D-F423-4E8D-8D57-323FF0821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6926" y="1259044"/>
            <a:ext cx="5778499" cy="3250406"/>
          </a:xfrm>
          <a:prstGeom prst="rect">
            <a:avLst/>
          </a:prstGeom>
        </p:spPr>
      </p:pic>
      <p:sp>
        <p:nvSpPr>
          <p:cNvPr id="4" name="Google Shape;325;p21">
            <a:extLst>
              <a:ext uri="{FF2B5EF4-FFF2-40B4-BE49-F238E27FC236}">
                <a16:creationId xmlns:a16="http://schemas.microsoft.com/office/drawing/2014/main" id="{F734A3F4-842E-4EF4-8B4A-C3195723582C}"/>
              </a:ext>
            </a:extLst>
          </p:cNvPr>
          <p:cNvSpPr txBox="1">
            <a:spLocks/>
          </p:cNvSpPr>
          <p:nvPr/>
        </p:nvSpPr>
        <p:spPr>
          <a:xfrm>
            <a:off x="203663" y="83981"/>
            <a:ext cx="3175331" cy="49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확인</a:t>
            </a:r>
          </a:p>
        </p:txBody>
      </p:sp>
      <p:sp>
        <p:nvSpPr>
          <p:cNvPr id="7" name="Google Shape;301;p17">
            <a:extLst>
              <a:ext uri="{FF2B5EF4-FFF2-40B4-BE49-F238E27FC236}">
                <a16:creationId xmlns:a16="http://schemas.microsoft.com/office/drawing/2014/main" id="{0695D0EB-9CC1-4A89-8F5E-D9D8C2150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SiamRPN++ - 물체 영역 재탐색 여부 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93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ult">
            <a:hlinkClick r:id="" action="ppaction://media"/>
            <a:extLst>
              <a:ext uri="{FF2B5EF4-FFF2-40B4-BE49-F238E27FC236}">
                <a16:creationId xmlns:a16="http://schemas.microsoft.com/office/drawing/2014/main" id="{424BF116-9D81-4C97-A666-B04ADF684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6650" y="1171331"/>
            <a:ext cx="5829301" cy="327898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96EF125-510A-4451-BE37-90D8215E792E}"/>
              </a:ext>
            </a:extLst>
          </p:cNvPr>
          <p:cNvSpPr txBox="1">
            <a:spLocks/>
          </p:cNvSpPr>
          <p:nvPr/>
        </p:nvSpPr>
        <p:spPr>
          <a:xfrm>
            <a:off x="1246650" y="572382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YOLOv5 + </a:t>
            </a:r>
            <a:r>
              <a:rPr lang="en-US" altLang="ko-KR" dirty="0" err="1">
                <a:latin typeface="+mj-ea"/>
                <a:ea typeface="+mj-ea"/>
              </a:rPr>
              <a:t>DeepSORT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Google Shape;325;p21">
            <a:extLst>
              <a:ext uri="{FF2B5EF4-FFF2-40B4-BE49-F238E27FC236}">
                <a16:creationId xmlns:a16="http://schemas.microsoft.com/office/drawing/2014/main" id="{344FAD43-002A-4665-892B-ACDF5713B5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663" y="83981"/>
            <a:ext cx="3175331" cy="49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영상 확인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69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1E26D-3ED1-47B5-A58F-2EE3B825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225" y="2155912"/>
            <a:ext cx="7030500" cy="999300"/>
          </a:xfrm>
        </p:spPr>
        <p:txBody>
          <a:bodyPr/>
          <a:lstStyle/>
          <a:p>
            <a:r>
              <a:rPr lang="en-US" altLang="ko-KR" dirty="0"/>
              <a:t>In NonVideo3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19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5FCC9-7463-481D-AB55-8BF60143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5" y="0"/>
            <a:ext cx="7030500" cy="9993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SiamRPN</a:t>
            </a:r>
            <a:r>
              <a:rPr lang="en-US" altLang="ko-KR" dirty="0">
                <a:latin typeface="+mj-ea"/>
                <a:ea typeface="+mj-ea"/>
              </a:rPr>
              <a:t>++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AFBB78-F488-4ABE-8233-A97342D3E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result">
            <a:hlinkClick r:id="" action="ppaction://media"/>
            <a:extLst>
              <a:ext uri="{FF2B5EF4-FFF2-40B4-BE49-F238E27FC236}">
                <a16:creationId xmlns:a16="http://schemas.microsoft.com/office/drawing/2014/main" id="{E389E21E-4224-42E9-903A-D12A797F7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456" y="499650"/>
            <a:ext cx="7809088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5FCC9-7463-481D-AB55-8BF60143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" y="57974"/>
            <a:ext cx="7030500" cy="9993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YOLOv5 + </a:t>
            </a:r>
            <a:r>
              <a:rPr lang="en-US" altLang="ko-KR" dirty="0" err="1">
                <a:latin typeface="+mj-ea"/>
                <a:ea typeface="+mj-ea"/>
              </a:rPr>
              <a:t>DeepSORT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AFBB78-F488-4ABE-8233-A97342D3E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result">
            <a:hlinkClick r:id="" action="ppaction://media"/>
            <a:extLst>
              <a:ext uri="{FF2B5EF4-FFF2-40B4-BE49-F238E27FC236}">
                <a16:creationId xmlns:a16="http://schemas.microsoft.com/office/drawing/2014/main" id="{89765232-5C66-449A-AC4E-88B75410A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0600" y="611850"/>
            <a:ext cx="7684756" cy="43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20FF3-F182-4889-9FF7-7F1DFB9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Score map </a:t>
            </a:r>
            <a:r>
              <a:rPr lang="ko-KR" altLang="en-US" dirty="0"/>
              <a:t>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BBDB91-D9A5-4513-A8DF-2BDC63AB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97875"/>
            <a:ext cx="7589444" cy="2333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A512A4-C121-4DA7-89BB-55BB5D9BDE06}"/>
              </a:ext>
            </a:extLst>
          </p:cNvPr>
          <p:cNvSpPr txBox="1"/>
          <p:nvPr/>
        </p:nvSpPr>
        <p:spPr>
          <a:xfrm>
            <a:off x="1042988" y="3850481"/>
            <a:ext cx="6436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X_crop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25*25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크롭한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anchor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값을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그려봄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16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20FF3-F182-4889-9FF7-7F1DFB9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1th </a:t>
            </a:r>
            <a:r>
              <a:rPr lang="en-US" altLang="ko-KR" dirty="0" err="1"/>
              <a:t>occulsion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2A78F0-2981-425D-BD3E-7F2089B8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0" y="1350170"/>
            <a:ext cx="2275218" cy="3262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6C2636-E854-4B58-92E3-4956F492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62" y="1328739"/>
            <a:ext cx="5662613" cy="1572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F33993-EE5F-43B6-B818-AF9BF35C34E7}"/>
              </a:ext>
            </a:extLst>
          </p:cNvPr>
          <p:cNvSpPr txBox="1"/>
          <p:nvPr/>
        </p:nvSpPr>
        <p:spPr>
          <a:xfrm>
            <a:off x="3571876" y="2982247"/>
            <a:ext cx="427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best score: 0.0907730981707573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89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FF33993-EE5F-43B6-B818-AF9BF35C34E7}"/>
              </a:ext>
            </a:extLst>
          </p:cNvPr>
          <p:cNvSpPr txBox="1"/>
          <p:nvPr/>
        </p:nvSpPr>
        <p:spPr>
          <a:xfrm>
            <a:off x="3571875" y="2975103"/>
            <a:ext cx="427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best score: 0.007371712941676378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930E4-6D55-477A-9483-52C07C5A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856" y="1350170"/>
            <a:ext cx="5093494" cy="1398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50EBA7-7F40-49C1-BB75-AF8F45EA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50" y="1428749"/>
            <a:ext cx="1348988" cy="349919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B80718B-ADF4-4BE6-A631-71737FEEB9B4}"/>
              </a:ext>
            </a:extLst>
          </p:cNvPr>
          <p:cNvSpPr txBox="1">
            <a:spLocks/>
          </p:cNvSpPr>
          <p:nvPr/>
        </p:nvSpPr>
        <p:spPr>
          <a:xfrm>
            <a:off x="1456200" y="750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1th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occulsion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584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20FF3-F182-4889-9FF7-7F1DFB9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1th </a:t>
            </a:r>
            <a:r>
              <a:rPr lang="en-US" altLang="ko-KR" dirty="0" err="1"/>
              <a:t>occulsion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2521FF-B8B6-4486-A641-42806F0A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317873"/>
            <a:ext cx="4988719" cy="1506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EFEF5-308F-418D-854B-10942DE5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2743003"/>
            <a:ext cx="4988719" cy="13228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93AE8B-06CA-472A-8289-2C51C1977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884" y="1597875"/>
            <a:ext cx="3224412" cy="8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15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20FF3-F182-4889-9FF7-7F1DFB9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2th </a:t>
            </a:r>
            <a:r>
              <a:rPr lang="en-US" altLang="ko-KR" dirty="0" err="1"/>
              <a:t>occulsion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33993-EE5F-43B6-B818-AF9BF35C34E7}"/>
              </a:ext>
            </a:extLst>
          </p:cNvPr>
          <p:cNvSpPr txBox="1"/>
          <p:nvPr/>
        </p:nvSpPr>
        <p:spPr>
          <a:xfrm>
            <a:off x="3571876" y="2982247"/>
            <a:ext cx="427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best score: 0.16127878427505493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E9DF6-6647-4264-BA17-935BDB19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69" y="1407318"/>
            <a:ext cx="2159471" cy="3335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CABEF-CE3F-423D-A610-3B94F42A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1407318"/>
            <a:ext cx="4843463" cy="13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7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수정한 점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589350" y="1597875"/>
            <a:ext cx="8454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000000"/>
                </a:solidFill>
                <a:cs typeface="Malgun Gothic"/>
                <a:sym typeface="Malgun Gothic"/>
              </a:rPr>
              <a:t>YOLOv5 + DeepSORT</a:t>
            </a:r>
            <a:endParaRPr sz="1500" b="1" dirty="0">
              <a:solidFill>
                <a:srgbClr val="000000"/>
              </a:solidFill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 dirty="0">
                <a:solidFill>
                  <a:srgbClr val="000000"/>
                </a:solidFill>
                <a:cs typeface="Malgun Gothic"/>
                <a:sym typeface="Malgun Gothic"/>
              </a:rPr>
              <a:t>트래킹 결과, 트래킹에 성공한 물체의 개수로 최대 인덱스 판단</a:t>
            </a:r>
            <a:endParaRPr sz="1500" dirty="0">
              <a:solidFill>
                <a:srgbClr val="000000"/>
              </a:solidFill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 dirty="0">
                <a:solidFill>
                  <a:srgbClr val="000000"/>
                </a:solidFill>
                <a:cs typeface="Malgun Gothic"/>
                <a:sym typeface="Malgun Gothic"/>
              </a:rPr>
              <a:t>다음 프레임 부터 최대 인덱스를 기준으로 -3 ~ +3 포컬 플레인 영역으로 제한</a:t>
            </a:r>
            <a:endParaRPr sz="1500" dirty="0">
              <a:solidFill>
                <a:srgbClr val="000000"/>
              </a:solidFill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 dirty="0">
                <a:solidFill>
                  <a:srgbClr val="000000"/>
                </a:solidFill>
                <a:cs typeface="Malgun Gothic"/>
                <a:sym typeface="Malgun Gothic"/>
              </a:rPr>
              <a:t>만약 트래킹 개수가 하나도 없다면 전체 포컬 플레인 영역으로 </a:t>
            </a:r>
            <a:r>
              <a:rPr lang="ko-KR" altLang="en-US" sz="1500" dirty="0">
                <a:solidFill>
                  <a:srgbClr val="000000"/>
                </a:solidFill>
                <a:cs typeface="Malgun Gothic"/>
                <a:sym typeface="Malgun Gothic"/>
              </a:rPr>
              <a:t>재 </a:t>
            </a:r>
            <a:r>
              <a:rPr lang="ko" sz="1500" dirty="0">
                <a:solidFill>
                  <a:srgbClr val="000000"/>
                </a:solidFill>
                <a:cs typeface="Malgun Gothic"/>
                <a:sym typeface="Malgun Gothic"/>
              </a:rPr>
              <a:t>트래킹한다.</a:t>
            </a:r>
            <a:endParaRPr sz="1500" dirty="0">
              <a:solidFill>
                <a:srgbClr val="000000"/>
              </a:solidFill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rgbClr val="000000"/>
              </a:solidFill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20FF3-F182-4889-9FF7-7F1DFB9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2th </a:t>
            </a:r>
            <a:r>
              <a:rPr lang="en-US" altLang="ko-KR" dirty="0" err="1"/>
              <a:t>occulsion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B767A-3058-43E9-A616-875CB541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75" y="1408190"/>
            <a:ext cx="4339763" cy="1163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3437C5-3E53-4E3B-A07F-E568576A0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5" y="2571750"/>
            <a:ext cx="4270448" cy="1163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6E1425-F5B4-48B3-A27B-A2F258413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02" y="3735310"/>
            <a:ext cx="4445794" cy="12013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F5F03D-E735-4063-B5F8-EAA591F84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330" y="771435"/>
            <a:ext cx="3647327" cy="1022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87A3EB-0B43-4CB9-BA15-7400E8E68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808" y="1989970"/>
            <a:ext cx="3544370" cy="940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3A284D-A751-4909-B925-5301C97EB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808" y="3125628"/>
            <a:ext cx="3544370" cy="932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257A34-9006-4116-9877-74CEE8FA72BA}"/>
              </a:ext>
            </a:extLst>
          </p:cNvPr>
          <p:cNvSpPr txBox="1"/>
          <p:nvPr/>
        </p:nvSpPr>
        <p:spPr>
          <a:xfrm>
            <a:off x="5281649" y="4182117"/>
            <a:ext cx="3214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best score: 0.04705261439085007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191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20FF3-F182-4889-9FF7-7F1DFB9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3th low best score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33993-EE5F-43B6-B818-AF9BF35C34E7}"/>
              </a:ext>
            </a:extLst>
          </p:cNvPr>
          <p:cNvSpPr txBox="1"/>
          <p:nvPr/>
        </p:nvSpPr>
        <p:spPr>
          <a:xfrm>
            <a:off x="3571876" y="2982247"/>
            <a:ext cx="427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best score: 0.16127878427505493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50EFDF-04AE-469F-82C4-F5C63B91D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3" y="1510694"/>
            <a:ext cx="4619626" cy="13011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AAB971-472E-47D0-B024-127DB1CD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1" y="1510694"/>
            <a:ext cx="2502693" cy="301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6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20FF3-F182-4889-9FF7-7F1DFB9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3th low best score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0A64CE-9353-4812-A902-73B34C18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71517"/>
            <a:ext cx="4726781" cy="1374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C9A635-AF28-4785-8EE3-C991809C5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2571750"/>
            <a:ext cx="4169569" cy="1158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3B34CF-001B-4260-A819-1F27C438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9" y="3744474"/>
            <a:ext cx="4726781" cy="12219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C97B83-1139-4B1B-8BA5-F82BC5726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38" y="1484149"/>
            <a:ext cx="28765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07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20FF3-F182-4889-9FF7-7F1DFB9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3th low best score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82F02-8AB1-4876-952F-25D9EB75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3" y="1284886"/>
            <a:ext cx="4583906" cy="1269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95809D-8DBD-4034-B01B-59FEA44D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" y="2499704"/>
            <a:ext cx="4500069" cy="12162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5D5CC9-013D-4A72-8DF3-CD0F4B7A7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" y="3675915"/>
            <a:ext cx="4424364" cy="12162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A181D0-8597-49DA-B6CD-EB63001F2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1359694"/>
            <a:ext cx="30003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37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5FCC9-7463-481D-AB55-8BF60143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문제점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DCBB9C-E08D-4571-96C5-5B451B33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700" y="1597874"/>
            <a:ext cx="7030500" cy="3081281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dirty="0">
                <a:latin typeface="+mn-ea"/>
                <a:ea typeface="+mn-ea"/>
              </a:rPr>
              <a:t>- Object</a:t>
            </a:r>
            <a:r>
              <a:rPr lang="ko-KR" altLang="en-US" dirty="0">
                <a:latin typeface="+mn-ea"/>
                <a:ea typeface="+mn-ea"/>
              </a:rPr>
              <a:t> 가 물체에 가려짐 </a:t>
            </a:r>
            <a:r>
              <a:rPr lang="en-US" altLang="ko-KR" dirty="0">
                <a:latin typeface="+mn-ea"/>
                <a:ea typeface="+mn-ea"/>
              </a:rPr>
              <a:t>(occlusion) </a:t>
            </a:r>
            <a:r>
              <a:rPr lang="ko-KR" altLang="en-US" dirty="0">
                <a:latin typeface="+mn-ea"/>
                <a:ea typeface="+mn-ea"/>
              </a:rPr>
              <a:t>현상이 발생했을 경우의 </a:t>
            </a:r>
            <a:r>
              <a:rPr lang="en-US" altLang="ko-KR" dirty="0">
                <a:latin typeface="+mn-ea"/>
                <a:ea typeface="+mn-ea"/>
              </a:rPr>
              <a:t>best score </a:t>
            </a:r>
            <a:r>
              <a:rPr lang="ko-KR" altLang="en-US" dirty="0">
                <a:latin typeface="+mn-ea"/>
                <a:ea typeface="+mn-ea"/>
              </a:rPr>
              <a:t>값 </a:t>
            </a:r>
            <a:r>
              <a:rPr lang="en-US" altLang="ko-KR" dirty="0">
                <a:latin typeface="+mn-ea"/>
                <a:ea typeface="+mn-ea"/>
              </a:rPr>
              <a:t>0.0043~ % </a:t>
            </a:r>
            <a:r>
              <a:rPr lang="ko-KR" altLang="en-US" dirty="0">
                <a:latin typeface="+mn-ea"/>
                <a:ea typeface="+mn-ea"/>
              </a:rPr>
              <a:t>값으로 현저히 떨어짐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146050" indent="0"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146050" indent="0">
              <a:buNone/>
            </a:pP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이렇게 </a:t>
            </a:r>
            <a:r>
              <a:rPr lang="en-US" altLang="ko-KR" dirty="0">
                <a:latin typeface="+mn-ea"/>
                <a:ea typeface="+mn-ea"/>
              </a:rPr>
              <a:t>best score </a:t>
            </a:r>
            <a:r>
              <a:rPr lang="ko-KR" altLang="en-US" dirty="0">
                <a:latin typeface="+mn-ea"/>
                <a:ea typeface="+mn-ea"/>
              </a:rPr>
              <a:t>값이 연속으로 낮게 나오면 물체에 가려졌다고 판단하려 했으나</a:t>
            </a:r>
            <a:r>
              <a:rPr lang="en-US" altLang="ko-KR" dirty="0">
                <a:latin typeface="+mn-ea"/>
                <a:ea typeface="+mn-ea"/>
              </a:rPr>
              <a:t>, </a:t>
            </a:r>
          </a:p>
          <a:p>
            <a:pPr marL="146050" indent="0">
              <a:buNone/>
            </a:pPr>
            <a:r>
              <a:rPr lang="en-US" altLang="ko-KR" dirty="0">
                <a:latin typeface="+mn-ea"/>
                <a:ea typeface="+mn-ea"/>
              </a:rPr>
              <a:t>&lt;3th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low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best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score&gt;</a:t>
            </a:r>
            <a:r>
              <a:rPr lang="ko-KR" altLang="en-US" dirty="0">
                <a:latin typeface="+mn-ea"/>
                <a:ea typeface="+mn-ea"/>
              </a:rPr>
              <a:t> 슬라이드의 경우도 있어 이는 불가함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146050" indent="0"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146050" indent="0">
              <a:buNone/>
            </a:pP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따라서 성능 개선을 위해 다른 알고리즘 추가 </a:t>
            </a:r>
            <a:r>
              <a:rPr lang="ko-KR" altLang="en-US" dirty="0" err="1">
                <a:latin typeface="+mn-ea"/>
                <a:ea typeface="+mn-ea"/>
              </a:rPr>
              <a:t>해야할듯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146050" indent="0"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146050" indent="0">
              <a:buNone/>
            </a:pPr>
            <a:r>
              <a:rPr lang="en-US" altLang="ko-KR" dirty="0">
                <a:latin typeface="+mn-ea"/>
                <a:ea typeface="+mn-ea"/>
              </a:rPr>
              <a:t>+</a:t>
            </a:r>
            <a:r>
              <a:rPr lang="ko-KR" altLang="en-US" dirty="0">
                <a:latin typeface="+mn-ea"/>
                <a:ea typeface="+mn-ea"/>
              </a:rPr>
              <a:t> 원래의 객체 </a:t>
            </a:r>
            <a:r>
              <a:rPr lang="ko-KR" altLang="en-US" dirty="0" err="1">
                <a:latin typeface="+mn-ea"/>
                <a:ea typeface="+mn-ea"/>
              </a:rPr>
              <a:t>트래킹</a:t>
            </a:r>
            <a:r>
              <a:rPr lang="ko-KR" altLang="en-US" dirty="0">
                <a:latin typeface="+mn-ea"/>
                <a:ea typeface="+mn-ea"/>
              </a:rPr>
              <a:t> 코드가 </a:t>
            </a:r>
            <a:r>
              <a:rPr lang="en-US" altLang="ko-KR" dirty="0" err="1">
                <a:latin typeface="+mn-ea"/>
                <a:ea typeface="+mn-ea"/>
              </a:rPr>
              <a:t>cuda</a:t>
            </a:r>
            <a:r>
              <a:rPr lang="en-US" altLang="ko-KR" dirty="0">
                <a:latin typeface="+mn-ea"/>
                <a:ea typeface="+mn-ea"/>
              </a:rPr>
              <a:t> out of memory </a:t>
            </a:r>
            <a:r>
              <a:rPr lang="ko-KR" altLang="en-US" dirty="0">
                <a:latin typeface="+mn-ea"/>
                <a:ea typeface="+mn-ea"/>
              </a:rPr>
              <a:t>로 인해 실행이 불가함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pPr marL="146050" indent="0">
              <a:buNone/>
            </a:pPr>
            <a:r>
              <a:rPr lang="ko-KR" altLang="en-US" dirty="0">
                <a:latin typeface="+mn-ea"/>
                <a:ea typeface="+mn-ea"/>
              </a:rPr>
              <a:t>전에는 가능했는데 </a:t>
            </a:r>
            <a:r>
              <a:rPr lang="ko-KR" altLang="en-US" dirty="0" err="1">
                <a:latin typeface="+mn-ea"/>
                <a:ea typeface="+mn-ea"/>
              </a:rPr>
              <a:t>어느순간</a:t>
            </a:r>
            <a:r>
              <a:rPr lang="ko-KR" altLang="en-US" dirty="0">
                <a:latin typeface="+mn-ea"/>
                <a:ea typeface="+mn-ea"/>
              </a:rPr>
              <a:t> 오류가 남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146050" indent="0"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146050" indent="0">
              <a:buNone/>
            </a:pPr>
            <a:r>
              <a:rPr lang="en-US" altLang="ko-KR" dirty="0">
                <a:latin typeface="+mn-ea"/>
                <a:ea typeface="+mn-ea"/>
              </a:rPr>
              <a:t>- Score map </a:t>
            </a:r>
            <a:r>
              <a:rPr lang="ko-KR" altLang="en-US" dirty="0">
                <a:latin typeface="+mn-ea"/>
                <a:ea typeface="+mn-ea"/>
              </a:rPr>
              <a:t>과 </a:t>
            </a:r>
            <a:r>
              <a:rPr lang="en-US" altLang="ko-KR" dirty="0" err="1">
                <a:latin typeface="+mn-ea"/>
                <a:ea typeface="+mn-ea"/>
              </a:rPr>
              <a:t>img</a:t>
            </a:r>
            <a:r>
              <a:rPr lang="ko-KR" altLang="en-US" dirty="0">
                <a:latin typeface="+mn-ea"/>
                <a:ea typeface="+mn-ea"/>
              </a:rPr>
              <a:t> 를 결합해서 확인해보고 싶다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636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수정한 점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589350" y="1597875"/>
            <a:ext cx="8454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000000"/>
                </a:solidFill>
                <a:cs typeface="Malgun Gothic"/>
                <a:sym typeface="Malgun Gothic"/>
              </a:rPr>
              <a:t>SiamRPN++</a:t>
            </a:r>
            <a:endParaRPr sz="1500" b="1" dirty="0">
              <a:solidFill>
                <a:srgbClr val="000000"/>
              </a:solidFill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 dirty="0">
                <a:solidFill>
                  <a:srgbClr val="000000"/>
                </a:solidFill>
                <a:cs typeface="Malgun Gothic"/>
                <a:sym typeface="Malgun Gothic"/>
              </a:rPr>
              <a:t>문제점: 물체가 가려지면 따라가지 못함.</a:t>
            </a:r>
            <a:endParaRPr sz="1500" dirty="0">
              <a:solidFill>
                <a:srgbClr val="000000"/>
              </a:solidFill>
              <a:cs typeface="Malgun Gothic"/>
              <a:sym typeface="Malgun Gothic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해결: 연속으로 두번 프레임을 패스했을 경우 전체 포컬 플레인 영역으로 트래킹한다.</a:t>
            </a:r>
            <a:endParaRPr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 dirty="0">
                <a:solidFill>
                  <a:srgbClr val="000000"/>
                </a:solidFill>
                <a:cs typeface="Malgun Gothic"/>
                <a:sym typeface="Malgun Gothic"/>
              </a:rPr>
              <a:t>문제점: 두 개의 물체의 트래킹 결과가 같아지는 경우</a:t>
            </a:r>
            <a:endParaRPr sz="1500" dirty="0">
              <a:solidFill>
                <a:srgbClr val="000000"/>
              </a:solidFill>
              <a:cs typeface="Malgun Gothic"/>
              <a:sym typeface="Malgun Gothic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Char char="-"/>
            </a:pPr>
            <a:r>
              <a:rPr lang="ko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해결: 하나의 모델에 여러 트래커를 만들었는데 각각의 트래커가 모델에 영향을 주었다. 따라서 모델 하나에 트래커 하나로 바꿔서 해결.</a:t>
            </a:r>
            <a:endParaRPr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SiamRPN++ - 물체 영역 재탐색 여부 X</a:t>
            </a:r>
            <a:endParaRPr dirty="0"/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25" y="1167975"/>
            <a:ext cx="6630600" cy="37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SiamRPN++ - 물체 영역 재탐색 여부 O</a:t>
            </a:r>
            <a:endParaRPr dirty="0"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50" y="1167975"/>
            <a:ext cx="6525734" cy="36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속도 측정</a:t>
            </a:r>
            <a:endParaRPr dirty="0"/>
          </a:p>
        </p:txBody>
      </p:sp>
      <p:graphicFrame>
        <p:nvGraphicFramePr>
          <p:cNvPr id="308" name="Google Shape;308;p18"/>
          <p:cNvGraphicFramePr/>
          <p:nvPr/>
        </p:nvGraphicFramePr>
        <p:xfrm>
          <a:off x="366000" y="1647225"/>
          <a:ext cx="8359450" cy="2944350"/>
        </p:xfrm>
        <a:graphic>
          <a:graphicData uri="http://schemas.openxmlformats.org/drawingml/2006/table">
            <a:tbl>
              <a:tblPr>
                <a:noFill/>
                <a:tableStyleId>{B4D68D5D-A16F-4A93-860A-676134B266C4}</a:tableStyleId>
              </a:tblPr>
              <a:tblGrid>
                <a:gridCol w="16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8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프레임당 평균 속도</a:t>
                      </a:r>
                      <a:endParaRPr sz="1100" b="1"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걸린 시간</a:t>
                      </a:r>
                      <a:endParaRPr sz="1100" b="1"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 범위</a:t>
                      </a:r>
                      <a:endParaRPr sz="1100" b="1"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포컬 플레인 범위</a:t>
                      </a:r>
                      <a:endParaRPr sz="1100" b="1"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크기 (가로 * 세로)</a:t>
                      </a:r>
                      <a:endParaRPr sz="1100" b="1"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SiamRPN++</a:t>
                      </a:r>
                      <a:endParaRPr sz="1100" b="1"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2.901 초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265.11 초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~ 50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원본(1920 * 1080)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YOLOv5 + DeepSORT</a:t>
                      </a:r>
                      <a:endParaRPr sz="1100" b="1"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4.63 초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565.319 초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~ 50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 * 544</a:t>
                      </a:r>
                      <a:endParaRPr dirty="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프레임별 속도 그래프 - SiamRPN++</a:t>
            </a:r>
            <a:endParaRPr dirty="0"/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1525"/>
            <a:ext cx="9072601" cy="37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프레임별 속도 그래프 - YOLOv5 + DeepSORT</a:t>
            </a:r>
            <a:endParaRPr dirty="0"/>
          </a:p>
        </p:txBody>
      </p:sp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" y="1167975"/>
            <a:ext cx="8852584" cy="39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203663" y="83981"/>
            <a:ext cx="3175331" cy="494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영상 확인</a:t>
            </a:r>
            <a:endParaRPr dirty="0"/>
          </a:p>
        </p:txBody>
      </p:sp>
      <p:pic>
        <p:nvPicPr>
          <p:cNvPr id="3" name="result">
            <a:hlinkClick r:id="" action="ppaction://media"/>
            <a:extLst>
              <a:ext uri="{FF2B5EF4-FFF2-40B4-BE49-F238E27FC236}">
                <a16:creationId xmlns:a16="http://schemas.microsoft.com/office/drawing/2014/main" id="{34F37DB6-F35A-44DE-A7D2-0F18E70D4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750" y="1167514"/>
            <a:ext cx="5865019" cy="3299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673A3-C014-4BCF-8EEC-76087F7C9DE8}"/>
              </a:ext>
            </a:extLst>
          </p:cNvPr>
          <p:cNvSpPr txBox="1"/>
          <p:nvPr/>
        </p:nvSpPr>
        <p:spPr>
          <a:xfrm>
            <a:off x="1428750" y="79623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SiamRPN++ - 물체 영역 재탐색 여부 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362</Words>
  <Application>Microsoft Office PowerPoint</Application>
  <PresentationFormat>화면 슬라이드 쇼(16:9)</PresentationFormat>
  <Paragraphs>72</Paragraphs>
  <Slides>24</Slides>
  <Notes>11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Malgun Gothic</vt:lpstr>
      <vt:lpstr>Malgun Gothic</vt:lpstr>
      <vt:lpstr>Maven Pro</vt:lpstr>
      <vt:lpstr>Arial</vt:lpstr>
      <vt:lpstr>Nunito</vt:lpstr>
      <vt:lpstr>Momentum</vt:lpstr>
      <vt:lpstr>Object Tracking in NonVideo3_Tiny </vt:lpstr>
      <vt:lpstr>수정한 점</vt:lpstr>
      <vt:lpstr>수정한 점</vt:lpstr>
      <vt:lpstr>SiamRPN++ - 물체 영역 재탐색 여부 X</vt:lpstr>
      <vt:lpstr>SiamRPN++ - 물체 영역 재탐색 여부 O</vt:lpstr>
      <vt:lpstr>속도 측정</vt:lpstr>
      <vt:lpstr>프레임별 속도 그래프 - SiamRPN++</vt:lpstr>
      <vt:lpstr>프레임별 속도 그래프 - YOLOv5 + DeepSORT</vt:lpstr>
      <vt:lpstr>영상 확인</vt:lpstr>
      <vt:lpstr>SiamRPN++ - 물체 영역 재탐색 여부 O</vt:lpstr>
      <vt:lpstr>영상 확인</vt:lpstr>
      <vt:lpstr>In NonVideo3</vt:lpstr>
      <vt:lpstr>SiamRPN++</vt:lpstr>
      <vt:lpstr>YOLOv5 + DeepSORT</vt:lpstr>
      <vt:lpstr>Score map 확인</vt:lpstr>
      <vt:lpstr>1th occulsion</vt:lpstr>
      <vt:lpstr>PowerPoint 프레젠테이션</vt:lpstr>
      <vt:lpstr>1th occulsion</vt:lpstr>
      <vt:lpstr>2th occulsion</vt:lpstr>
      <vt:lpstr>2th occulsion</vt:lpstr>
      <vt:lpstr>3th low best score </vt:lpstr>
      <vt:lpstr>3th low best score </vt:lpstr>
      <vt:lpstr>3th low best score </vt:lpstr>
      <vt:lpstr>문제점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Tracking</dc:title>
  <cp:lastModifiedBy>이 준형</cp:lastModifiedBy>
  <cp:revision>5</cp:revision>
  <dcterms:modified xsi:type="dcterms:W3CDTF">2021-07-29T07:03:03Z</dcterms:modified>
</cp:coreProperties>
</file>